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1" r:id="rId3"/>
    <p:sldId id="259" r:id="rId4"/>
    <p:sldId id="284" r:id="rId5"/>
    <p:sldId id="260" r:id="rId6"/>
    <p:sldId id="285" r:id="rId7"/>
    <p:sldId id="261" r:id="rId9"/>
    <p:sldId id="286" r:id="rId10"/>
    <p:sldId id="304" r:id="rId11"/>
    <p:sldId id="289" r:id="rId12"/>
    <p:sldId id="297" r:id="rId13"/>
    <p:sldId id="291" r:id="rId14"/>
    <p:sldId id="290" r:id="rId15"/>
    <p:sldId id="305" r:id="rId16"/>
    <p:sldId id="30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174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34" y="-12700"/>
            <a:ext cx="12187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42966" y="2000240"/>
            <a:ext cx="96203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主题</a:t>
            </a:r>
            <a:r>
              <a:rPr lang="en-US" altLang="zh-CN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5 </a:t>
            </a:r>
            <a:r>
              <a:rPr lang="zh-CN" altLang="en-U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幼儿的全面发展</a:t>
            </a:r>
            <a:endParaRPr lang="zh-CN" alt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三、幼儿德育的途径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9935" y="1478915"/>
            <a:ext cx="8247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2.</a:t>
            </a:r>
            <a:r>
              <a:rPr lang="zh-CN" altLang="en-US" sz="2800"/>
              <a:t>专门的德育活动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259330" y="2187575"/>
            <a:ext cx="80905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有一天，张老师给幼儿讲了一个《大象请客》的故事：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fontAlgn="auto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大象过生日，请小熊和河马来作客。大象做了三个甜饼，原打算让小熊、河马和自己各吃一个。正在这时，小猪也来了。只有三个甜饼，拿什么招待小猪呢？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fontAlgn="auto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讲到这里，张老师并没有给出答案，而是把问题抛给了幼儿，让他们帮助大象想出解决办法。幼儿热烈地讨论起来：“大象是主人，可以把自己的让给小猪。”“小熊喜欢吃蜂蜜，也可以把甜饼让给小猪。”“可以分一分，这样大家都能吃到。”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fontAlgn="auto"/>
            <a:r>
              <a:rPr lang="zh-CN" altLang="en-US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案例评析：</a:t>
            </a:r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通过讲故事和提问的方式，能够激发幼儿学习的兴趣，让他们自然地思考人与人之间相处的方法和规则，在思考和讨论中形成谦让、合作、分享等优良品德。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" y="1524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四、幼儿德育应注意的问题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7255" y="2689225"/>
            <a:ext cx="82473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1.</a:t>
            </a:r>
            <a:r>
              <a:rPr lang="zh-CN" altLang="en-US" sz="2800"/>
              <a:t>尊重与关爱幼儿</a:t>
            </a:r>
            <a:endParaRPr lang="zh-CN" altLang="en-US" sz="2800"/>
          </a:p>
          <a:p>
            <a:r>
              <a:rPr lang="en-US" altLang="zh-CN" sz="2800"/>
              <a:t>2.</a:t>
            </a:r>
            <a:r>
              <a:rPr lang="zh-CN" altLang="en-US" sz="2800"/>
              <a:t>充分挖掘五大领域活动的德育功能</a:t>
            </a:r>
            <a:endParaRPr lang="zh-CN" altLang="en-US" sz="2800"/>
          </a:p>
          <a:p>
            <a:r>
              <a:rPr lang="en-US" altLang="zh-CN" sz="2800"/>
              <a:t>3.</a:t>
            </a:r>
            <a:r>
              <a:rPr lang="zh-CN" altLang="en-US" sz="2800"/>
              <a:t>家园配合实施德育</a:t>
            </a:r>
            <a:endParaRPr lang="zh-CN" altLang="en-US" sz="2800"/>
          </a:p>
          <a:p>
            <a:r>
              <a:rPr lang="en-US" altLang="zh-CN" sz="2800"/>
              <a:t>4.</a:t>
            </a:r>
            <a:r>
              <a:rPr lang="zh-CN" altLang="en-US" sz="2800"/>
              <a:t>根据幼儿道德发展的规律实施德育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" y="1524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2167255" y="2157730"/>
            <a:ext cx="8428355" cy="267271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四、幼儿德育应注意的问题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7255" y="2245360"/>
            <a:ext cx="82473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>
                <a:latin typeface="楷体_GB2312" panose="02010609030101010101" charset="-122"/>
                <a:ea typeface="楷体_GB2312" panose="02010609030101010101" charset="-122"/>
              </a:rPr>
              <a:t>放学了，其他幼儿都被家长接走了，只剩下伊伊和壮壮。等不到妈妈，伊伊忍不住哭起来，张老师连忙安慰伊伊，壮壮也过来安慰她。可是伊伊还是在哭泣。壮壮突然吼了一句：“别哭了，烦死了，再哭打你！”伊伊被吓到了，张老师也吃惊地问：“壮壮，谁教你这么说的？不能对小朋友这么凶。”壮壮说：“我哭的时候，爸爸就这么说。他一说，我就不敢哭了。”张老师严肃地对壮壮说：“老师知道你是想帮助伊伊，可是这样是会让伊伊更难受，就像爸爸凶你时，你也很难受，对不对？老师以后会提醒你爸爸，让他不要这么凶你了。来，我们陪伊伊一起玩一会吧。”听了张老师的话，壮壮明白了自己的错误，不好意思地对伊伊说：“对不起，我陪你玩吧，一会儿你妈妈就来接你了。”</a:t>
            </a:r>
            <a:endParaRPr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1925" y="1329690"/>
            <a:ext cx="2526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0030101010101" charset="-122"/>
                <a:ea typeface="黑体" panose="02010600030101010101" charset="-122"/>
              </a:rPr>
              <a:t>阅读时间</a:t>
            </a:r>
            <a:endParaRPr lang="zh-CN" altLang="en-US" sz="320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13"/>
          <p:cNvSpPr/>
          <p:nvPr/>
        </p:nvSpPr>
        <p:spPr>
          <a:xfrm>
            <a:off x="1971675" y="2111375"/>
            <a:ext cx="8316913" cy="305276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2222500" y="2308225"/>
            <a:ext cx="8229600" cy="3222625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buNone/>
            </a:pPr>
            <a:endParaRPr lang="zh-CN" altLang="en-US" sz="3200" dirty="0"/>
          </a:p>
          <a:p>
            <a:pPr marL="0" indent="0" eaLnBrk="1" hangingPunct="1">
              <a:buNone/>
            </a:pPr>
            <a:r>
              <a:rPr lang="zh-CN" altLang="en-US" sz="3200" dirty="0"/>
              <a:t>【交流讨论】幼儿园哪些活动中蕴含德育的契机？</a:t>
            </a:r>
            <a:endParaRPr lang="zh-CN" altLang="en-US" sz="3200" dirty="0"/>
          </a:p>
          <a:p>
            <a:pPr marL="0" indent="0" eaLnBrk="1" hangingPunct="1">
              <a:buNone/>
            </a:pPr>
            <a:r>
              <a:rPr lang="zh-CN" altLang="en-US" sz="3200" dirty="0"/>
              <a:t>  </a:t>
            </a:r>
            <a:endParaRPr lang="zh-CN" altLang="en-US" sz="3200" dirty="0"/>
          </a:p>
        </p:txBody>
      </p:sp>
      <p:sp>
        <p:nvSpPr>
          <p:cNvPr id="14340" name="Rectangle 4"/>
          <p:cNvSpPr>
            <a:spLocks noGrp="1"/>
          </p:cNvSpPr>
          <p:nvPr>
            <p:ph type="title"/>
          </p:nvPr>
        </p:nvSpPr>
        <p:spPr>
          <a:xfrm>
            <a:off x="2206625" y="968375"/>
            <a:ext cx="3611563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6000" b="1" u="sng" dirty="0">
                <a:solidFill>
                  <a:srgbClr val="FF0066"/>
                </a:solidFill>
              </a:rPr>
              <a:t>课堂练习</a:t>
            </a:r>
            <a:endParaRPr lang="zh-CN" altLang="en-US" sz="6000" b="1" u="sng" dirty="0">
              <a:solidFill>
                <a:srgbClr val="FF0066"/>
              </a:solidFill>
            </a:endParaRPr>
          </a:p>
        </p:txBody>
      </p:sp>
      <p:pic>
        <p:nvPicPr>
          <p:cNvPr id="14341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646238" y="1260475"/>
            <a:ext cx="792162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13"/>
          <p:cNvSpPr/>
          <p:nvPr/>
        </p:nvSpPr>
        <p:spPr>
          <a:xfrm>
            <a:off x="1971675" y="2111375"/>
            <a:ext cx="8316913" cy="305276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2222500" y="2308225"/>
            <a:ext cx="8229600" cy="3222625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buNone/>
            </a:pPr>
            <a:endParaRPr lang="zh-CN" altLang="en-US" sz="3200" dirty="0"/>
          </a:p>
          <a:p>
            <a:pPr marL="0" indent="0" eaLnBrk="1" hangingPunct="1">
              <a:buNone/>
            </a:pPr>
            <a:endParaRPr lang="zh-CN" altLang="en-US" sz="3200" dirty="0"/>
          </a:p>
          <a:p>
            <a:pPr marL="0" indent="0" eaLnBrk="1" hangingPunct="1">
              <a:buNone/>
            </a:pPr>
            <a:r>
              <a:rPr lang="zh-CN" altLang="en-US" sz="3200" dirty="0"/>
              <a:t>  【教师总结】幼儿园如何开展德育活动？</a:t>
            </a:r>
            <a:endParaRPr lang="zh-CN" altLang="en-US" sz="3200" dirty="0"/>
          </a:p>
        </p:txBody>
      </p:sp>
      <p:sp>
        <p:nvSpPr>
          <p:cNvPr id="14340" name="Rectangle 4"/>
          <p:cNvSpPr>
            <a:spLocks noGrp="1"/>
          </p:cNvSpPr>
          <p:nvPr>
            <p:ph type="title"/>
          </p:nvPr>
        </p:nvSpPr>
        <p:spPr>
          <a:xfrm>
            <a:off x="2206625" y="968375"/>
            <a:ext cx="3611563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6000" b="1" u="sng" dirty="0">
                <a:solidFill>
                  <a:srgbClr val="FF0066"/>
                </a:solidFill>
              </a:rPr>
              <a:t>课堂小结</a:t>
            </a:r>
            <a:endParaRPr lang="zh-CN" altLang="en-US" sz="6000" b="1" u="sng" dirty="0">
              <a:solidFill>
                <a:srgbClr val="FF0066"/>
              </a:solidFill>
            </a:endParaRPr>
          </a:p>
        </p:txBody>
      </p:sp>
      <p:pic>
        <p:nvPicPr>
          <p:cNvPr id="14341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646238" y="1260475"/>
            <a:ext cx="792162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1270"/>
            <a:ext cx="12091035" cy="7671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3"/>
          <p:cNvSpPr>
            <a:spLocks noTextEdit="1"/>
          </p:cNvSpPr>
          <p:nvPr/>
        </p:nvSpPr>
        <p:spPr>
          <a:xfrm>
            <a:off x="4129405" y="2144713"/>
            <a:ext cx="5257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探寻 </a:t>
            </a:r>
            <a:r>
              <a:rPr lang="en-US" altLang="zh-CN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4</a:t>
            </a:r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幼儿德育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9525"/>
            <a:ext cx="12195175" cy="6837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1919288" y="407988"/>
            <a:ext cx="8205787" cy="1431925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4800" b="1" u="sng" kern="1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情境导入</a:t>
            </a:r>
            <a:endParaRPr lang="zh-CN" altLang="en-US" sz="4800" b="1" u="sng" kern="12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5"/>
          <p:cNvSpPr>
            <a:spLocks noGrp="1"/>
          </p:cNvSpPr>
          <p:nvPr>
            <p:ph type="subTitle" idx="1"/>
          </p:nvPr>
        </p:nvSpPr>
        <p:spPr>
          <a:xfrm>
            <a:off x="2266950" y="1749425"/>
            <a:ext cx="7510145" cy="3092450"/>
          </a:xfrm>
        </p:spPr>
        <p:txBody>
          <a:bodyPr wrap="square" lIns="91440" tIns="45720" rIns="91440" bIns="45720" anchor="t">
            <a:noAutofit/>
          </a:bodyPr>
          <a:lstStyle/>
          <a:p>
            <a:pPr indent="457200" algn="l" fontAlgn="auto">
              <a:lnSpc>
                <a:spcPct val="100000"/>
              </a:lnSpc>
            </a:pP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有一次，韩清组织幼儿表演“战胜灰太狼”。她原以为幼儿都喜欢《喜羊羊和灰太狼》这个动画片，大家都会热烈响应，积极参与。然而，游戏还没开始就遇到了麻烦：幼儿都争着扮演小羊，没有人愿意扮演灰太狼。韩清问他们：“你们为什么不愿意扮演灰太狼呀？”</a:t>
            </a:r>
            <a:endParaRPr lang="en-US" altLang="zh-CN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l" fontAlgn="auto">
              <a:lnSpc>
                <a:spcPct val="100000"/>
              </a:lnSpc>
            </a:pP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幼儿七嘴八舌地说：“灰太狼太坏，我们不愿做坏人。”一个男孩还说：“老师，以前我扮演过《西游记》里面的牛魔王，小朋友们就老叫我‘牛魔王’，我再也不演坏人了。”</a:t>
            </a:r>
            <a:endParaRPr lang="en-US" altLang="zh-CN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algn="l" fontAlgn="auto">
              <a:lnSpc>
                <a:spcPct val="100000"/>
              </a:lnSpc>
            </a:pP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听了幼儿的发言，韩清想道：“真不可小看这群小家伙，是非观强着呢！只是，对于他们来说，什么才是真正的好与坏？怎样才能给他们单纯的心灵种下美好、善良的种子呢？”</a:t>
            </a:r>
            <a:endParaRPr lang="en-US" altLang="zh-CN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4102" name="Picture 30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587500" y="8001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9525"/>
            <a:ext cx="12195175" cy="6837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1919288" y="407988"/>
            <a:ext cx="8205787" cy="1431925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4800" b="1" u="sng" kern="1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教学内容</a:t>
            </a:r>
            <a:endParaRPr lang="zh-CN" altLang="en-US" sz="4800" b="1" u="sng" kern="12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5"/>
          <p:cNvSpPr>
            <a:spLocks noGrp="1"/>
          </p:cNvSpPr>
          <p:nvPr>
            <p:ph type="subTitle" idx="1"/>
          </p:nvPr>
        </p:nvSpPr>
        <p:spPr>
          <a:xfrm>
            <a:off x="2948940" y="2466975"/>
            <a:ext cx="6146800" cy="3004185"/>
          </a:xfrm>
        </p:spPr>
        <p:txBody>
          <a:bodyPr wrap="square" lIns="91440" tIns="45720" rIns="91440" bIns="45720" anchor="t"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01 幼儿</a:t>
            </a:r>
            <a:r>
              <a:rPr lang="zh-CN" altLang="en-US" sz="3600" kern="1200" dirty="0">
                <a:latin typeface="+mn-lt"/>
                <a:ea typeface="+mn-ea"/>
                <a:cs typeface="+mn-cs"/>
              </a:rPr>
              <a:t>德</a:t>
            </a:r>
            <a:r>
              <a:rPr lang="en-US" altLang="zh-CN" sz="3600" kern="1200" dirty="0">
                <a:latin typeface="+mn-lt"/>
                <a:ea typeface="+mn-ea"/>
                <a:cs typeface="+mn-cs"/>
              </a:rPr>
              <a:t>育的内涵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02 幼儿</a:t>
            </a:r>
            <a:r>
              <a:rPr lang="zh-CN" altLang="en-US" sz="3600" kern="1200" dirty="0">
                <a:latin typeface="+mn-lt"/>
                <a:ea typeface="+mn-ea"/>
                <a:cs typeface="+mn-cs"/>
              </a:rPr>
              <a:t>德</a:t>
            </a:r>
            <a:r>
              <a:rPr lang="en-US" altLang="zh-CN" sz="3600" kern="1200" dirty="0">
                <a:latin typeface="+mn-lt"/>
                <a:ea typeface="+mn-ea"/>
                <a:cs typeface="+mn-cs"/>
              </a:rPr>
              <a:t>育的目标和内容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03 幼儿</a:t>
            </a:r>
            <a:r>
              <a:rPr lang="zh-CN" altLang="en-US" sz="3600" kern="1200" dirty="0">
                <a:latin typeface="+mn-lt"/>
                <a:ea typeface="+mn-ea"/>
                <a:cs typeface="+mn-cs"/>
              </a:rPr>
              <a:t>德</a:t>
            </a:r>
            <a:r>
              <a:rPr lang="en-US" altLang="zh-CN" sz="3600" kern="1200" dirty="0">
                <a:latin typeface="+mn-lt"/>
                <a:ea typeface="+mn-ea"/>
                <a:cs typeface="+mn-cs"/>
              </a:rPr>
              <a:t>育的途径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04 幼儿</a:t>
            </a:r>
            <a:r>
              <a:rPr lang="zh-CN" altLang="en-US" sz="3600" kern="1200" dirty="0">
                <a:latin typeface="+mn-lt"/>
                <a:ea typeface="+mn-ea"/>
                <a:cs typeface="+mn-cs"/>
              </a:rPr>
              <a:t>德</a:t>
            </a:r>
            <a:r>
              <a:rPr lang="en-US" altLang="zh-CN" sz="3600" kern="1200" dirty="0">
                <a:latin typeface="+mn-lt"/>
                <a:ea typeface="+mn-ea"/>
                <a:cs typeface="+mn-cs"/>
              </a:rPr>
              <a:t>育应注意的问题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30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587500" y="8001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r>
              <a:rPr sz="2400" dirty="0">
                <a:latin typeface="Arial" panose="020B0604020202020204" pitchFamily="34" charset="0"/>
                <a:ea typeface="宋体" panose="02010600030101010101" pitchFamily="2" charset="-122"/>
              </a:rPr>
              <a:t>幼儿德育是根据社会道德的要求和幼儿身心发展的特点，对幼</a:t>
            </a: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sz="2400" dirty="0">
                <a:latin typeface="Arial" panose="020B0604020202020204" pitchFamily="34" charset="0"/>
                <a:ea typeface="宋体" panose="02010600030101010101" pitchFamily="2" charset="-122"/>
              </a:rPr>
              <a:t>儿实施的道德品质教育。开展幼儿德育，帮助幼儿掌握道德规</a:t>
            </a: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sz="2400" dirty="0">
                <a:latin typeface="Arial" panose="020B0604020202020204" pitchFamily="34" charset="0"/>
                <a:ea typeface="宋体" panose="02010600030101010101" pitchFamily="2" charset="-122"/>
              </a:rPr>
              <a:t>范和行为准则，培养幼儿良好的道德行为习惯，具有重要的意</a:t>
            </a: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sz="2400" dirty="0">
                <a:latin typeface="Arial" panose="020B0604020202020204" pitchFamily="34" charset="0"/>
                <a:ea typeface="宋体" panose="02010600030101010101" pitchFamily="2" charset="-122"/>
              </a:rPr>
              <a:t>义。</a:t>
            </a: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6432550" cy="11417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一、幼儿德育的内涵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二、幼儿德育的目标和内容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6610" y="2290445"/>
            <a:ext cx="83102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1.</a:t>
            </a:r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目标：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①能主动地参与各项活动，有自信心；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②乐意与人交往，学习互助、合作和分享，有同情心；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③理解并遵守日常生活中基本的社会行为规则；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④能努力做好力所能及的事，不怕困难，有初步的责任感；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⑤爱父母长辈、老师和同伴，爱集体、爱家乡、爱祖国。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65" y="4228465"/>
            <a:ext cx="3173730" cy="2226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165" y="4228465"/>
            <a:ext cx="3201670" cy="2221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50" y="4228465"/>
            <a:ext cx="3268980" cy="2268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二、幼儿德育的目标和内容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7255" y="2689225"/>
            <a:ext cx="82473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内容：</a:t>
            </a:r>
            <a:endParaRPr lang="zh-CN" altLang="en-US" sz="2800"/>
          </a:p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）发展幼儿的社会性</a:t>
            </a:r>
            <a:endParaRPr lang="zh-CN" altLang="en-US" sz="2800"/>
          </a:p>
          <a:p>
            <a:r>
              <a:rPr lang="zh-CN" altLang="en-US" sz="2800"/>
              <a:t>      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①爱的情感教育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②掌握社会行为规范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③培养人际交往能力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）发展幼儿的个性品质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二、幼儿德育的目标和内容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6880" y="1607185"/>
            <a:ext cx="2040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案例链接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203450" y="2291080"/>
            <a:ext cx="80276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冬天天冷的时候，幼儿衣服穿得很多，每天中午午睡时，大多数都要在老师的帮助下才能脱掉衣裤。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fontAlgn="auto"/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有一天中午，张老师正在帮一个幼儿脱衣服，忽然听见一旁传来了嬉笑声。张老师一看，原来是言言和鹏鹏一起在帮轩轩脱裤子，两人一人拽一只裤腿，终于帮助轩轩脱下了裤子，三个人开心地笑起来。</a:t>
            </a:r>
            <a:endParaRPr lang="zh-CN" altLang="en-US" sz="20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457200" fontAlgn="auto"/>
            <a:r>
              <a:rPr lang="zh-CN" altLang="en-US" sz="20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张老师见状，表扬他们说：“团结起来力量大，你们能够互相帮助，真是好孩子！”随即鼓励其他幼儿向他们学习。其他幼儿纷纷效仿，大家很快脱好了衣裤，在老师的安抚下，带着愉快的心情钻进了暖暖的被窝，沉沉地睡去</a:t>
            </a:r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0480"/>
            <a:ext cx="12145645" cy="682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1999933" y="211709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sz="36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771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32"/>
          <p:cNvSpPr txBox="1"/>
          <p:nvPr/>
        </p:nvSpPr>
        <p:spPr>
          <a:xfrm>
            <a:off x="3576638" y="2689225"/>
            <a:ext cx="38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Rectangle 4"/>
          <p:cNvSpPr txBox="1"/>
          <p:nvPr/>
        </p:nvSpPr>
        <p:spPr>
          <a:xfrm>
            <a:off x="2167255" y="546100"/>
            <a:ext cx="8100060" cy="9328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三、幼儿德育的途径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7255" y="2689225"/>
            <a:ext cx="8247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日常生活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265" y="3340735"/>
            <a:ext cx="3519805" cy="24422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40" y="3340735"/>
            <a:ext cx="3442335" cy="2413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WPS 演示</Application>
  <PresentationFormat>自定义</PresentationFormat>
  <Paragraphs>103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华文行楷</vt:lpstr>
      <vt:lpstr>楷体_GB2312</vt:lpstr>
      <vt:lpstr>黑体</vt:lpstr>
      <vt:lpstr>微软雅黑</vt:lpstr>
      <vt:lpstr>Arial Unicode MS</vt:lpstr>
      <vt:lpstr>Calibri Light</vt:lpstr>
      <vt:lpstr>Calibri</vt:lpstr>
      <vt:lpstr>仿宋_GB2312</vt:lpstr>
      <vt:lpstr>华文琥珀</vt:lpstr>
      <vt:lpstr>宋体-PUA</vt:lpstr>
      <vt:lpstr>幼圆</vt:lpstr>
      <vt:lpstr>方正姚体</vt:lpstr>
      <vt:lpstr>隶书</vt:lpstr>
      <vt:lpstr>Office 主题</vt:lpstr>
      <vt:lpstr>PowerPoint 演示文稿</vt:lpstr>
      <vt:lpstr>PowerPoint 演示文稿</vt:lpstr>
      <vt:lpstr>情境导入</vt:lpstr>
      <vt:lpstr>教学内容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</vt:lpstr>
      <vt:lpstr>课堂小结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M1805001</cp:lastModifiedBy>
  <cp:revision>29</cp:revision>
  <dcterms:created xsi:type="dcterms:W3CDTF">2015-05-05T08:02:00Z</dcterms:created>
  <dcterms:modified xsi:type="dcterms:W3CDTF">2018-11-22T09:06:03Z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